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4" r:id="rId5"/>
    <p:sldId id="263" r:id="rId6"/>
    <p:sldId id="265" r:id="rId7"/>
    <p:sldId id="266" r:id="rId8"/>
    <p:sldId id="267" r:id="rId9"/>
    <p:sldId id="262" r:id="rId10"/>
    <p:sldId id="261" r:id="rId11"/>
    <p:sldId id="260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4C58"/>
    <a:srgbClr val="475657"/>
    <a:srgbClr val="47433C"/>
    <a:srgbClr val="394855"/>
    <a:srgbClr val="354D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77E994-D52C-4BF2-8723-B6157E404883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DDCB4-859A-4CA9-B964-EA93CD86B2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85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DDCB4-859A-4CA9-B964-EA93CD86B22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12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10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009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4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436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775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3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0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62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3083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39440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5666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4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294C58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294C5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50975"/>
          </a:xfrm>
        </p:spPr>
        <p:txBody>
          <a:bodyPr/>
          <a:lstStyle/>
          <a:p>
            <a:r>
              <a:rPr lang="es-US" sz="4000" b="1" dirty="0"/>
              <a:t>Qué </a:t>
            </a:r>
            <a:r>
              <a:rPr lang="es-US" sz="4000" b="1" dirty="0" smtClean="0"/>
              <a:t>Debe </a:t>
            </a:r>
            <a:r>
              <a:rPr lang="es-US" sz="4000" b="1" dirty="0"/>
              <a:t>S</a:t>
            </a:r>
            <a:r>
              <a:rPr lang="es-US" sz="4000" b="1" dirty="0" smtClean="0"/>
              <a:t>aber </a:t>
            </a:r>
            <a:r>
              <a:rPr lang="es-US" sz="4000" b="1" dirty="0"/>
              <a:t>si </a:t>
            </a:r>
            <a:r>
              <a:rPr lang="es-US" sz="4000" b="1" dirty="0" smtClean="0"/>
              <a:t>Desea </a:t>
            </a:r>
            <a:r>
              <a:rPr lang="es-US" sz="4000" b="1" dirty="0"/>
              <a:t>O</a:t>
            </a:r>
            <a:r>
              <a:rPr lang="es-US" sz="4000" b="1" dirty="0" smtClean="0"/>
              <a:t>btener </a:t>
            </a:r>
            <a:r>
              <a:rPr lang="es-US" sz="4000" b="1" dirty="0"/>
              <a:t>una T</a:t>
            </a:r>
            <a:r>
              <a:rPr lang="es-US" sz="4000" b="1" dirty="0" smtClean="0"/>
              <a:t>arjeta </a:t>
            </a:r>
            <a:r>
              <a:rPr lang="es-US" sz="4000" b="1" dirty="0"/>
              <a:t>de </a:t>
            </a:r>
            <a:r>
              <a:rPr lang="es-US" sz="4000" b="1" dirty="0" smtClean="0"/>
              <a:t>Privilegio </a:t>
            </a:r>
            <a:r>
              <a:rPr lang="es-US" sz="4000" b="1" dirty="0"/>
              <a:t>para </a:t>
            </a:r>
            <a:r>
              <a:rPr lang="es-US" sz="4000" b="1" dirty="0" smtClean="0"/>
              <a:t>Conductores </a:t>
            </a:r>
            <a:r>
              <a:rPr lang="es-US" sz="4000" b="1" dirty="0"/>
              <a:t>en Virginia</a:t>
            </a:r>
            <a:endParaRPr lang="en-US" sz="4000" dirty="0"/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/>
          <a:lstStyle/>
          <a:p>
            <a:pPr algn="r"/>
            <a:endParaRPr lang="en-US" altLang="en-US" dirty="0" smtClean="0"/>
          </a:p>
          <a:p>
            <a:r>
              <a:rPr lang="es-US" sz="2000" i="1" dirty="0"/>
              <a:t>Presentación preparada por el </a:t>
            </a:r>
            <a:endParaRPr lang="en-US" sz="2000" dirty="0"/>
          </a:p>
          <a:p>
            <a:r>
              <a:rPr lang="es-US" sz="2000" i="1" dirty="0"/>
              <a:t>Departamento de Vehículos Motorizados de Virginia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Reserve un Turno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Visite dmvNOW.com para programar un examen práctico o realizar el programa de capacitación para conductores</a:t>
            </a:r>
            <a:endParaRPr lang="en-US" dirty="0"/>
          </a:p>
          <a:p>
            <a:pPr marL="0" indent="0">
              <a:buNone/>
            </a:pPr>
            <a:endParaRPr lang="es-US" dirty="0" smtClean="0"/>
          </a:p>
          <a:p>
            <a:pPr marL="0" indent="0">
              <a:buNone/>
            </a:pPr>
            <a:r>
              <a:rPr lang="es-US" dirty="0" smtClean="0"/>
              <a:t>Puede </a:t>
            </a:r>
            <a:r>
              <a:rPr lang="es-US" dirty="0"/>
              <a:t>concurrir acompañado para que lo ayuden con la traducción</a:t>
            </a:r>
            <a:endParaRPr 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 smtClean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7014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altLang="en-US" sz="4000" dirty="0" smtClean="0"/>
          </a:p>
          <a:p>
            <a:pPr marL="0" indent="0" algn="ctr">
              <a:buNone/>
            </a:pPr>
            <a:r>
              <a:rPr lang="es-US" dirty="0"/>
              <a:t>Visite </a:t>
            </a:r>
            <a:r>
              <a:rPr lang="es-US" b="1" dirty="0"/>
              <a:t>dmvNOW.com/</a:t>
            </a:r>
            <a:r>
              <a:rPr lang="es-US" b="1" dirty="0" err="1"/>
              <a:t>dpc</a:t>
            </a:r>
            <a:endParaRPr lang="en-US" b="1" dirty="0"/>
          </a:p>
          <a:p>
            <a:pPr marL="0" indent="0" algn="ctr">
              <a:buNone/>
            </a:pPr>
            <a:r>
              <a:rPr lang="es-US" dirty="0"/>
              <a:t>para más información.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082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73551" y="1662545"/>
            <a:ext cx="2811379" cy="25284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150087" y="1676400"/>
            <a:ext cx="2880321" cy="2514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6"/>
          <p:cNvSpPr txBox="1">
            <a:spLocks/>
          </p:cNvSpPr>
          <p:nvPr/>
        </p:nvSpPr>
        <p:spPr bwMode="auto">
          <a:xfrm>
            <a:off x="6045762" y="1669472"/>
            <a:ext cx="2799588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9pPr>
          </a:lstStyle>
          <a:p>
            <a:pPr marL="0" indent="0" algn="ctr">
              <a:buFontTx/>
              <a:buNone/>
            </a:pPr>
            <a:r>
              <a:rPr lang="en-US" kern="0" dirty="0" smtClean="0">
                <a:solidFill>
                  <a:schemeClr val="tx1"/>
                </a:solidFill>
              </a:rPr>
              <a:t>DPC</a:t>
            </a:r>
            <a:endParaRPr lang="en-US" kern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5725" y="1662545"/>
            <a:ext cx="2895600" cy="2514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sz="3200" b="1" dirty="0"/>
              <a:t>Tres </a:t>
            </a:r>
            <a:r>
              <a:rPr lang="es-US" sz="3200" b="1" dirty="0" smtClean="0"/>
              <a:t>Tipos </a:t>
            </a:r>
            <a:r>
              <a:rPr lang="es-US" sz="3200" b="1" dirty="0"/>
              <a:t>de </a:t>
            </a:r>
            <a:r>
              <a:rPr lang="es-US" sz="3200" b="1" dirty="0" smtClean="0"/>
              <a:t>Permisos </a:t>
            </a:r>
            <a:r>
              <a:rPr lang="es-US" sz="3200" b="1" dirty="0"/>
              <a:t>para </a:t>
            </a:r>
            <a:r>
              <a:rPr lang="es-US" sz="3200" b="1" dirty="0" smtClean="0"/>
              <a:t>Conducir</a:t>
            </a:r>
            <a:endParaRPr lang="en-US" sz="3200" dirty="0"/>
          </a:p>
        </p:txBody>
      </p:sp>
      <p:sp>
        <p:nvSpPr>
          <p:cNvPr id="11" name="Content Placeholder 6"/>
          <p:cNvSpPr txBox="1">
            <a:spLocks/>
          </p:cNvSpPr>
          <p:nvPr/>
        </p:nvSpPr>
        <p:spPr bwMode="auto">
          <a:xfrm>
            <a:off x="23795" y="1655618"/>
            <a:ext cx="297180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bg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bg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bg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bg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294C58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US" dirty="0" smtClean="0">
                <a:solidFill>
                  <a:schemeClr val="tx1"/>
                </a:solidFill>
              </a:rPr>
              <a:t>ESTÁNDAR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803" y="2253258"/>
            <a:ext cx="2584308" cy="1721317"/>
          </a:xfrm>
          <a:prstGeom prst="rect">
            <a:avLst/>
          </a:prstGeom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3255" y="1676400"/>
            <a:ext cx="2971800" cy="25146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REAL ID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462" y="2260185"/>
            <a:ext cx="2626890" cy="172131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514" y="2260184"/>
            <a:ext cx="2626889" cy="172131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sz="4000" b="1" dirty="0"/>
              <a:t>Diferencias entre </a:t>
            </a:r>
            <a:r>
              <a:rPr lang="es-US" sz="4000" b="1" dirty="0" smtClean="0"/>
              <a:t>Los </a:t>
            </a:r>
            <a:r>
              <a:rPr lang="es-US" sz="4000" b="1" dirty="0"/>
              <a:t>R</a:t>
            </a:r>
            <a:r>
              <a:rPr lang="es-US" sz="4000" b="1" dirty="0" smtClean="0"/>
              <a:t>egistros</a:t>
            </a:r>
            <a:endParaRPr lang="en-US" sz="40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US" sz="2800" dirty="0"/>
              <a:t>Constancia de </a:t>
            </a:r>
            <a:r>
              <a:rPr lang="es-US" sz="2800" dirty="0" smtClean="0"/>
              <a:t>Permanencia Legal</a:t>
            </a:r>
            <a:endParaRPr lang="en-US" sz="2800" dirty="0"/>
          </a:p>
          <a:p>
            <a:pPr lvl="1"/>
            <a:r>
              <a:rPr lang="es-US" sz="2400" dirty="0"/>
              <a:t>Los titulares de DPC no necesitan presentar documentos que acrediten su permanencia legal; todos los demás sí deben hacerlo</a:t>
            </a:r>
            <a:endParaRPr lang="en-US" sz="2400" dirty="0"/>
          </a:p>
          <a:p>
            <a:pPr marL="0" indent="0">
              <a:buNone/>
            </a:pPr>
            <a:r>
              <a:rPr lang="es-US" sz="2800" dirty="0"/>
              <a:t>Constancia de </a:t>
            </a:r>
            <a:r>
              <a:rPr lang="es-US" sz="2800" dirty="0" smtClean="0"/>
              <a:t>Ingresos </a:t>
            </a:r>
            <a:r>
              <a:rPr lang="es-US" sz="2800" dirty="0"/>
              <a:t>I</a:t>
            </a:r>
            <a:r>
              <a:rPr lang="es-US" sz="2800" dirty="0" smtClean="0"/>
              <a:t>nformados</a:t>
            </a:r>
            <a:endParaRPr lang="en-US" sz="2800" dirty="0"/>
          </a:p>
          <a:p>
            <a:pPr lvl="1"/>
            <a:r>
              <a:rPr lang="es-US" sz="2400" dirty="0"/>
              <a:t>Los titulares de DPC deben presentar constancia de sus ingresos informados provenientes de fuentes de Virginia o demostrar que se los incluyó como dependientes en una declaración de ingresos de Virginia en los últimos 12 meses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233075"/>
            <a:ext cx="8229600" cy="868362"/>
          </a:xfrm>
        </p:spPr>
        <p:txBody>
          <a:bodyPr/>
          <a:lstStyle/>
          <a:p>
            <a:r>
              <a:rPr lang="es-US" sz="3600" b="1" dirty="0"/>
              <a:t>Requisitos para </a:t>
            </a:r>
            <a:r>
              <a:rPr lang="es-US" sz="3600" b="1" dirty="0" smtClean="0"/>
              <a:t>Solicitar </a:t>
            </a:r>
            <a:r>
              <a:rPr lang="es-US" sz="3600" b="1" dirty="0"/>
              <a:t>una DPC</a:t>
            </a:r>
            <a:endParaRPr lang="en-US" sz="36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170709"/>
            <a:ext cx="8229600" cy="4572000"/>
          </a:xfrm>
        </p:spPr>
        <p:txBody>
          <a:bodyPr/>
          <a:lstStyle/>
          <a:p>
            <a:pPr lvl="0"/>
            <a:r>
              <a:rPr lang="es-US" sz="2300" dirty="0"/>
              <a:t>Presentar varios documentos</a:t>
            </a:r>
            <a:endParaRPr lang="en-US" sz="2300" dirty="0"/>
          </a:p>
          <a:p>
            <a:pPr lvl="0"/>
            <a:r>
              <a:rPr lang="es-US" sz="2300" dirty="0"/>
              <a:t>Realizar un examen concreto</a:t>
            </a:r>
            <a:endParaRPr lang="en-US" sz="2300" dirty="0"/>
          </a:p>
          <a:p>
            <a:pPr lvl="0"/>
            <a:r>
              <a:rPr lang="es-US" sz="2300" dirty="0"/>
              <a:t>Abonar el arancel de $50 o $53</a:t>
            </a:r>
            <a:endParaRPr lang="en-US" sz="2300" dirty="0"/>
          </a:p>
          <a:p>
            <a:pPr lvl="0"/>
            <a:r>
              <a:rPr lang="es-US" sz="2300" dirty="0"/>
              <a:t>Utilizar un permiso de principiante durante 60 días, salvo que pueda demostrar que cuenta o contó con una licencia</a:t>
            </a:r>
            <a:endParaRPr lang="en-US" sz="2300" dirty="0"/>
          </a:p>
          <a:p>
            <a:pPr lvl="0"/>
            <a:r>
              <a:rPr lang="es-ES" sz="2300" dirty="0"/>
              <a:t>Los clientes que tienen una licencia de conducir de Virginia caducada o tienen una licencia/DPC emitida por otro estado no se requerirá para tomar los exámenes de </a:t>
            </a:r>
            <a:r>
              <a:rPr lang="es-ES" sz="2300" dirty="0" smtClean="0"/>
              <a:t>nuevo</a:t>
            </a:r>
          </a:p>
          <a:p>
            <a:pPr lvl="0"/>
            <a:r>
              <a:rPr lang="es-US" sz="2300" dirty="0" smtClean="0"/>
              <a:t>No </a:t>
            </a:r>
            <a:r>
              <a:rPr lang="es-US" sz="2300" dirty="0"/>
              <a:t>contar con revocaciones o suspensiones en la actualidad, incluidas infracciones relacionadas con seguros </a:t>
            </a:r>
            <a:endParaRPr lang="en-US" sz="2300" dirty="0"/>
          </a:p>
          <a:p>
            <a:pPr marL="0" indent="0">
              <a:buNone/>
            </a:pPr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4346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Documentos </a:t>
            </a:r>
            <a:r>
              <a:rPr lang="es-US" b="1" dirty="0" smtClean="0"/>
              <a:t>Necesarios</a:t>
            </a:r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Dos constancias de identidad</a:t>
            </a:r>
            <a:endParaRPr lang="en-US" dirty="0"/>
          </a:p>
          <a:p>
            <a:pPr marL="0" indent="0">
              <a:buNone/>
            </a:pPr>
            <a:r>
              <a:rPr lang="es-US" dirty="0" smtClean="0"/>
              <a:t>	</a:t>
            </a:r>
            <a:r>
              <a:rPr lang="es-US" sz="2800" dirty="0" smtClean="0"/>
              <a:t>Algunos </a:t>
            </a:r>
            <a:r>
              <a:rPr lang="es-US" sz="2800" dirty="0"/>
              <a:t>de los ejemplos más comunes </a:t>
            </a:r>
            <a:r>
              <a:rPr lang="es-US" sz="2800" dirty="0" smtClean="0"/>
              <a:t>	incluyen</a:t>
            </a:r>
            <a:r>
              <a:rPr lang="es-US" sz="2800" dirty="0"/>
              <a:t>:</a:t>
            </a:r>
            <a:endParaRPr lang="en-US" sz="2800" dirty="0"/>
          </a:p>
          <a:p>
            <a:pPr lvl="2"/>
            <a:r>
              <a:rPr lang="es-US" dirty="0"/>
              <a:t>Pasaporte extranjero que no haya vencido hace más de cinco años</a:t>
            </a:r>
            <a:endParaRPr lang="en-US" dirty="0"/>
          </a:p>
          <a:p>
            <a:pPr lvl="2"/>
            <a:r>
              <a:rPr lang="es-US" dirty="0"/>
              <a:t>Licencia de conducir segura otorgada en otro estado o país que no haya vencido hace más de cinco años</a:t>
            </a:r>
            <a:endParaRPr lang="en-US" dirty="0"/>
          </a:p>
          <a:p>
            <a:pPr lvl="2"/>
            <a:r>
              <a:rPr lang="es-US" dirty="0"/>
              <a:t>Certificado de nacimiento emitido en el extranjero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2893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Documentos Necesarios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US" dirty="0"/>
              <a:t>Constancia del Número de Seguro Social o Número de Identificación Personal del Contribuyente </a:t>
            </a:r>
            <a:endParaRPr lang="en-US" dirty="0"/>
          </a:p>
          <a:p>
            <a:pPr marL="0" indent="0">
              <a:buNone/>
            </a:pPr>
            <a:r>
              <a:rPr lang="es-US" dirty="0" smtClean="0"/>
              <a:t>	</a:t>
            </a:r>
            <a:r>
              <a:rPr lang="es-US" sz="2800" dirty="0" smtClean="0"/>
              <a:t>Algunos </a:t>
            </a:r>
            <a:r>
              <a:rPr lang="es-US" sz="2800" dirty="0"/>
              <a:t>de los ejemplos más comunes </a:t>
            </a:r>
            <a:r>
              <a:rPr lang="es-US" sz="2800" dirty="0" smtClean="0"/>
              <a:t>	incluyen</a:t>
            </a:r>
            <a:r>
              <a:rPr lang="es-US" sz="2800" dirty="0"/>
              <a:t>:</a:t>
            </a:r>
            <a:endParaRPr lang="en-US" sz="2800" dirty="0"/>
          </a:p>
          <a:p>
            <a:pPr lvl="2"/>
            <a:r>
              <a:rPr lang="es-US" dirty="0"/>
              <a:t>Tarjeta de Seguro Social</a:t>
            </a:r>
            <a:endParaRPr lang="en-US" dirty="0"/>
          </a:p>
          <a:p>
            <a:pPr lvl="2"/>
            <a:r>
              <a:rPr lang="es-US" dirty="0"/>
              <a:t>Carta del Número de Identificación Personal del Contribuyente (Individual </a:t>
            </a:r>
            <a:r>
              <a:rPr lang="es-US" dirty="0" err="1"/>
              <a:t>Taxpayer</a:t>
            </a:r>
            <a:r>
              <a:rPr lang="es-US" dirty="0"/>
              <a:t> </a:t>
            </a:r>
            <a:r>
              <a:rPr lang="es-US" dirty="0" err="1"/>
              <a:t>Identification</a:t>
            </a:r>
            <a:r>
              <a:rPr lang="es-US" dirty="0"/>
              <a:t> </a:t>
            </a:r>
            <a:r>
              <a:rPr lang="es-US" dirty="0" err="1"/>
              <a:t>Number</a:t>
            </a:r>
            <a:r>
              <a:rPr lang="es-US" dirty="0"/>
              <a:t>, ITIN)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8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Documentos Necesarios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71055" y="1219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US" dirty="0"/>
              <a:t>Dos constancias de residencia en Virginia</a:t>
            </a:r>
            <a:endParaRPr lang="en-US" dirty="0"/>
          </a:p>
          <a:p>
            <a:pPr marL="0" indent="0">
              <a:buNone/>
            </a:pPr>
            <a:r>
              <a:rPr lang="es-US" dirty="0" smtClean="0"/>
              <a:t>	</a:t>
            </a:r>
            <a:r>
              <a:rPr lang="es-US" sz="2800" dirty="0" smtClean="0"/>
              <a:t>Algunos </a:t>
            </a:r>
            <a:r>
              <a:rPr lang="es-US" sz="2800" dirty="0"/>
              <a:t>de los ejemplos más comunes </a:t>
            </a:r>
            <a:r>
              <a:rPr lang="es-US" sz="2800" dirty="0" smtClean="0"/>
              <a:t>	incluyen</a:t>
            </a:r>
            <a:r>
              <a:rPr lang="es-US" sz="2800" dirty="0"/>
              <a:t>:</a:t>
            </a:r>
            <a:endParaRPr lang="en-US" sz="2800" dirty="0"/>
          </a:p>
          <a:p>
            <a:pPr lvl="2"/>
            <a:r>
              <a:rPr lang="es-US" dirty="0"/>
              <a:t>Resumen de tarjeta de crédito o cuenta bancaria</a:t>
            </a:r>
            <a:endParaRPr lang="en-US" dirty="0"/>
          </a:p>
          <a:p>
            <a:pPr lvl="2"/>
            <a:r>
              <a:rPr lang="es-US" dirty="0"/>
              <a:t>Contrato de alquiler o comprobante de hipoteca</a:t>
            </a:r>
            <a:endParaRPr lang="en-US" dirty="0"/>
          </a:p>
          <a:p>
            <a:pPr lvl="2"/>
            <a:r>
              <a:rPr lang="es-US" dirty="0"/>
              <a:t>Recibo de sueldo</a:t>
            </a:r>
            <a:endParaRPr lang="en-US" dirty="0"/>
          </a:p>
          <a:p>
            <a:pPr marL="0" indent="0">
              <a:buNone/>
            </a:pPr>
            <a:r>
              <a:rPr lang="es-US" sz="2800" dirty="0"/>
              <a:t>La constancia de residencia en Virginia debe incluir el nombre del solicitante y su domicilio real actual, no se admiten casillas de correo.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10413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Documentos Necesarios</a:t>
            </a:r>
            <a:endParaRPr lang="en-US" altLang="en-US" dirty="0" smtClean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77982" y="1115291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US" sz="2400" dirty="0"/>
              <a:t>Documentación de declaración de impuestos de Virginia</a:t>
            </a:r>
            <a:endParaRPr lang="en-US" sz="2400" dirty="0"/>
          </a:p>
          <a:p>
            <a:pPr marL="0" indent="0">
              <a:buNone/>
            </a:pPr>
            <a:r>
              <a:rPr lang="es-US" sz="2400" dirty="0" smtClean="0"/>
              <a:t>	Por </a:t>
            </a:r>
            <a:r>
              <a:rPr lang="es-US" sz="2400" dirty="0"/>
              <a:t>ejemplo:</a:t>
            </a:r>
            <a:endParaRPr lang="en-US" sz="2400" dirty="0"/>
          </a:p>
          <a:p>
            <a:pPr lvl="2"/>
            <a:r>
              <a:rPr lang="es-US" sz="2000" dirty="0"/>
              <a:t>Formulario 760 de Residencia en Virginia - Declaración Personal de Impuestos - presentada en los últimos 12 meses</a:t>
            </a:r>
            <a:endParaRPr lang="en-US" sz="2000" dirty="0"/>
          </a:p>
          <a:p>
            <a:pPr marL="0" indent="0">
              <a:buNone/>
            </a:pPr>
            <a:r>
              <a:rPr lang="es-US" sz="2200" dirty="0" smtClean="0"/>
              <a:t>El </a:t>
            </a:r>
            <a:r>
              <a:rPr lang="es-US" sz="2200" dirty="0"/>
              <a:t>Departamento de Vehículos Motorizados </a:t>
            </a:r>
            <a:r>
              <a:rPr lang="es-US" sz="2200" dirty="0" smtClean="0"/>
              <a:t>verificará </a:t>
            </a:r>
            <a:r>
              <a:rPr lang="es-US" sz="2200" dirty="0"/>
              <a:t>las deducciones e ingresos informados ante el Departamento de Impuestos de Virginia</a:t>
            </a:r>
            <a:r>
              <a:rPr lang="es-US" sz="2200" dirty="0" smtClean="0"/>
              <a:t>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s-US" sz="2200" dirty="0"/>
              <a:t>Los dependientes deben suministrar un formulario aprobado por Virginia </a:t>
            </a:r>
            <a:r>
              <a:rPr lang="es-US" sz="2200" b="1" dirty="0"/>
              <a:t>junto con</a:t>
            </a:r>
            <a:r>
              <a:rPr lang="es-US" sz="2200" dirty="0"/>
              <a:t> la documentación sobre impuestos federales correspondiente presentada por su progenitor o tutor en los últimos 12 meses, donde se los mencione como dependientes.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443061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US" b="1" dirty="0"/>
              <a:t>Reserve un </a:t>
            </a:r>
            <a:r>
              <a:rPr lang="es-US" b="1" dirty="0" smtClean="0"/>
              <a:t>Turno</a:t>
            </a:r>
            <a:endParaRPr 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s-US" sz="2800" dirty="0"/>
              <a:t>Visite dmvNOW.com para programar un examen teórico</a:t>
            </a:r>
            <a:endParaRPr lang="en-US" sz="2800" dirty="0"/>
          </a:p>
          <a:p>
            <a:pPr marL="0" indent="0">
              <a:buNone/>
            </a:pPr>
            <a:endParaRPr lang="es-US" sz="2800" dirty="0" smtClean="0"/>
          </a:p>
          <a:p>
            <a:pPr marL="0" indent="0">
              <a:buNone/>
            </a:pPr>
            <a:r>
              <a:rPr lang="es-US" sz="2400" dirty="0" smtClean="0"/>
              <a:t>El </a:t>
            </a:r>
            <a:r>
              <a:rPr lang="es-US" sz="2400" dirty="0"/>
              <a:t>examen teórico está disponible en más de 20 idiomas, entre ellos</a:t>
            </a:r>
            <a:r>
              <a:rPr lang="es-US" sz="2400" dirty="0" smtClean="0"/>
              <a:t>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s-US" sz="2400" dirty="0"/>
              <a:t>* español		* chino mandarín	</a:t>
            </a:r>
            <a:r>
              <a:rPr lang="es-US" sz="2400" dirty="0" smtClean="0"/>
              <a:t>	* </a:t>
            </a:r>
            <a:r>
              <a:rPr lang="es-US" sz="2400" dirty="0"/>
              <a:t>ruso</a:t>
            </a:r>
            <a:endParaRPr lang="en-US" sz="2400" dirty="0"/>
          </a:p>
          <a:p>
            <a:pPr marL="0" indent="0">
              <a:buNone/>
            </a:pPr>
            <a:r>
              <a:rPr lang="es-US" sz="2400" dirty="0"/>
              <a:t>* árabe		</a:t>
            </a:r>
            <a:r>
              <a:rPr lang="es-US" sz="2400" dirty="0" smtClean="0"/>
              <a:t>* amárico			* farsi</a:t>
            </a:r>
            <a:endParaRPr lang="en-US" sz="2400" dirty="0"/>
          </a:p>
          <a:p>
            <a:pPr marL="0" indent="0">
              <a:buNone/>
            </a:pPr>
            <a:r>
              <a:rPr lang="es-US" sz="2400" dirty="0"/>
              <a:t>* </a:t>
            </a:r>
            <a:r>
              <a:rPr lang="es-US" sz="2400" dirty="0" err="1"/>
              <a:t>darí</a:t>
            </a:r>
            <a:r>
              <a:rPr lang="es-US" sz="2400" dirty="0"/>
              <a:t>		</a:t>
            </a:r>
            <a:r>
              <a:rPr lang="es-US" sz="2400" dirty="0" smtClean="0"/>
              <a:t>	* </a:t>
            </a:r>
            <a:r>
              <a:rPr lang="es-US" sz="2400" dirty="0"/>
              <a:t>francés		</a:t>
            </a:r>
            <a:r>
              <a:rPr lang="es-US" sz="2400" dirty="0" smtClean="0"/>
              <a:t>	* turco</a:t>
            </a:r>
            <a:endParaRPr lang="en-US" sz="2400" dirty="0" smtClean="0"/>
          </a:p>
          <a:p>
            <a:pPr marL="0" indent="0">
              <a:buNone/>
            </a:pPr>
            <a:r>
              <a:rPr lang="es-US" sz="2400" dirty="0" smtClean="0"/>
              <a:t>* vietnamita		* nepalés			* urdu</a:t>
            </a:r>
            <a:endParaRPr lang="en-US" sz="2400" dirty="0" smtClean="0"/>
          </a:p>
          <a:p>
            <a:endParaRPr lang="en-US" alt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32469891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13497</TotalTime>
  <Words>535</Words>
  <Application>Microsoft Office PowerPoint</Application>
  <PresentationFormat>On-screen Show (4:3)</PresentationFormat>
  <Paragraphs>64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Default Design</vt:lpstr>
      <vt:lpstr>Qué Debe Saber si Desea Obtener una Tarjeta de Privilegio para Conductores en Virginia</vt:lpstr>
      <vt:lpstr>Tres Tipos de Permisos para Conducir</vt:lpstr>
      <vt:lpstr>Diferencias entre Los Registros</vt:lpstr>
      <vt:lpstr>Requisitos para Solicitar una DPC</vt:lpstr>
      <vt:lpstr>Documentos Necesarios</vt:lpstr>
      <vt:lpstr>Documentos Necesarios</vt:lpstr>
      <vt:lpstr>Documentos Necesarios</vt:lpstr>
      <vt:lpstr>Documentos Necesarios</vt:lpstr>
      <vt:lpstr>Reserve un Turno</vt:lpstr>
      <vt:lpstr>Reserve un Turno</vt:lpstr>
      <vt:lpstr>PowerPoint Presentation</vt:lpstr>
    </vt:vector>
  </TitlesOfParts>
  <Company>Virginia IT Infrastructure Partnership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DMVRWD</dc:creator>
  <cp:lastModifiedBy>Brubaker, Brandy (DMV)</cp:lastModifiedBy>
  <cp:revision>40</cp:revision>
  <dcterms:created xsi:type="dcterms:W3CDTF">2010-06-16T14:27:45Z</dcterms:created>
  <dcterms:modified xsi:type="dcterms:W3CDTF">2021-01-25T14:43:38Z</dcterms:modified>
</cp:coreProperties>
</file>