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63" r:id="rId6"/>
    <p:sldId id="265" r:id="rId7"/>
    <p:sldId id="266" r:id="rId8"/>
    <p:sldId id="267" r:id="rId9"/>
    <p:sldId id="262" r:id="rId10"/>
    <p:sldId id="261" r:id="rId11"/>
    <p:sldId id="26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C58"/>
    <a:srgbClr val="475657"/>
    <a:srgbClr val="47433C"/>
    <a:srgbClr val="394855"/>
    <a:srgbClr val="354D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7E994-D52C-4BF2-8723-B6157E404883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DDCB4-859A-4CA9-B964-EA93CD86B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DDCB4-859A-4CA9-B964-EA93CD86B2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12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4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3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775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3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0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08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944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566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What You Need to Know to Get a Driver Privilege Card in Virginia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/>
          <a:p>
            <a:pPr algn="r"/>
            <a:endParaRPr lang="en-US" altLang="en-US" dirty="0" smtClean="0"/>
          </a:p>
          <a:p>
            <a:r>
              <a:rPr lang="en-US" altLang="en-US" sz="2000" i="1" dirty="0" smtClean="0"/>
              <a:t>Presentation Prepared by the </a:t>
            </a:r>
          </a:p>
          <a:p>
            <a:r>
              <a:rPr lang="en-US" altLang="en-US" sz="2000" i="1" dirty="0" smtClean="0"/>
              <a:t>Virginia Department of Motor Vehicles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Make Your Appointment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Visit dmvNOW.com to schedule a road skills test or complete an approved driver education program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 smtClean="0"/>
              <a:t>Can bring someone to help with translation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7014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altLang="en-US" sz="4000" dirty="0" smtClean="0"/>
          </a:p>
          <a:p>
            <a:pPr marL="0" indent="0" algn="ctr">
              <a:buNone/>
            </a:pPr>
            <a:r>
              <a:rPr lang="en-US" altLang="en-US" sz="4000" dirty="0" smtClean="0"/>
              <a:t>Visit dmvNOW.com/</a:t>
            </a:r>
            <a:r>
              <a:rPr lang="en-US" altLang="en-US" sz="4000" dirty="0" err="1" smtClean="0"/>
              <a:t>dpc</a:t>
            </a:r>
            <a:endParaRPr lang="en-US" altLang="en-US" sz="4000" dirty="0"/>
          </a:p>
          <a:p>
            <a:pPr marL="0" indent="0" algn="ctr">
              <a:buNone/>
            </a:pPr>
            <a:r>
              <a:rPr lang="en-US" altLang="en-US" sz="4000" dirty="0" smtClean="0"/>
              <a:t>for more information.</a:t>
            </a:r>
          </a:p>
        </p:txBody>
      </p:sp>
    </p:spTree>
    <p:extLst>
      <p:ext uri="{BB962C8B-B14F-4D97-AF65-F5344CB8AC3E}">
        <p14:creationId xmlns:p14="http://schemas.microsoft.com/office/powerpoint/2010/main" val="130008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73551" y="1662545"/>
            <a:ext cx="2811379" cy="25284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50087" y="1676400"/>
            <a:ext cx="2880321" cy="2514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6"/>
          <p:cNvSpPr txBox="1">
            <a:spLocks/>
          </p:cNvSpPr>
          <p:nvPr/>
        </p:nvSpPr>
        <p:spPr bwMode="auto">
          <a:xfrm>
            <a:off x="6045762" y="1669472"/>
            <a:ext cx="279958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>
                <a:solidFill>
                  <a:schemeClr val="tx1"/>
                </a:solidFill>
              </a:rPr>
              <a:t>DPC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25" y="1662545"/>
            <a:ext cx="2895600" cy="2514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Three Types of Driving Credentials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23795" y="1655618"/>
            <a:ext cx="29718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>
                <a:solidFill>
                  <a:schemeClr val="tx1"/>
                </a:solidFill>
              </a:rPr>
              <a:t>STANDARD</a:t>
            </a:r>
            <a:endParaRPr lang="en-US" kern="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803" y="2253258"/>
            <a:ext cx="2584308" cy="1721317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3255" y="1676400"/>
            <a:ext cx="2971800" cy="2514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REAL ID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62" y="2260185"/>
            <a:ext cx="2626890" cy="17213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14" y="2260184"/>
            <a:ext cx="2626889" cy="1721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Difference Between the Cards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Proof of Legal Presence</a:t>
            </a:r>
          </a:p>
          <a:p>
            <a:pPr lvl="1"/>
            <a:r>
              <a:rPr lang="en-US" altLang="en-US" dirty="0" smtClean="0"/>
              <a:t>DPC holders do not present legal presence documents; all other card holders do</a:t>
            </a:r>
            <a:endParaRPr lang="en-US" altLang="en-US" dirty="0"/>
          </a:p>
          <a:p>
            <a:pPr marL="457200" lvl="1" indent="0">
              <a:buNone/>
            </a:pPr>
            <a:endParaRPr lang="en-US" altLang="en-US" sz="1600" dirty="0" smtClean="0"/>
          </a:p>
          <a:p>
            <a:pPr marL="57150" indent="0">
              <a:buNone/>
            </a:pPr>
            <a:r>
              <a:rPr lang="en-US" altLang="en-US" dirty="0" smtClean="0"/>
              <a:t>Proof of Reported Income</a:t>
            </a:r>
          </a:p>
          <a:p>
            <a:pPr marL="914400" lvl="1" indent="-457200"/>
            <a:r>
              <a:rPr lang="en-US" altLang="en-US" dirty="0" smtClean="0"/>
              <a:t>DPC holders must show proof of reported income from Va. sources or show they’ve been claimed as a dependent on Va. tax return in past 12 months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Requirements for Applying for a DPC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36963"/>
            <a:ext cx="8229600" cy="4572000"/>
          </a:xfrm>
        </p:spPr>
        <p:txBody>
          <a:bodyPr/>
          <a:lstStyle/>
          <a:p>
            <a:r>
              <a:rPr lang="en-US" altLang="en-US" sz="2400" dirty="0" smtClean="0"/>
              <a:t>Present several documents</a:t>
            </a:r>
          </a:p>
          <a:p>
            <a:r>
              <a:rPr lang="en-US" altLang="en-US" sz="2400" dirty="0" smtClean="0"/>
              <a:t>Take specified testing</a:t>
            </a:r>
            <a:endParaRPr lang="en-US" altLang="en-US" sz="2400" dirty="0"/>
          </a:p>
          <a:p>
            <a:r>
              <a:rPr lang="en-US" altLang="en-US" sz="2400" dirty="0" smtClean="0"/>
              <a:t>Pay a $50 or $53 fee</a:t>
            </a:r>
          </a:p>
          <a:p>
            <a:r>
              <a:rPr lang="en-US" altLang="en-US" sz="2400" dirty="0" smtClean="0"/>
              <a:t>Hold a learner’s permit for 60 days, unless can show proof you hold or have held a license</a:t>
            </a:r>
          </a:p>
          <a:p>
            <a:r>
              <a:rPr lang="en-US" sz="2400" dirty="0"/>
              <a:t>Customers who have an expired Virginia driver's license or hold a license/DPC issued by another state will not be required to </a:t>
            </a:r>
            <a:r>
              <a:rPr lang="en-US" sz="2400" err="1"/>
              <a:t>retest</a:t>
            </a:r>
            <a:r>
              <a:rPr lang="en-US" sz="2400" smtClean="0"/>
              <a:t>.</a:t>
            </a:r>
          </a:p>
          <a:p>
            <a:r>
              <a:rPr lang="en-US" altLang="en-US" sz="2400" dirty="0" smtClean="0"/>
              <a:t>No current suspensions or revocations, including insurance-related infractions 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34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Required Documents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Two Proofs of Identity</a:t>
            </a:r>
          </a:p>
          <a:p>
            <a:pPr marL="0" indent="0">
              <a:buNone/>
            </a:pPr>
            <a:endParaRPr lang="en-US" altLang="en-US" sz="1200" dirty="0" smtClean="0"/>
          </a:p>
          <a:p>
            <a:pPr marL="457200" lvl="1" indent="0">
              <a:buNone/>
            </a:pPr>
            <a:r>
              <a:rPr lang="en-US" dirty="0" smtClean="0"/>
              <a:t>Common </a:t>
            </a:r>
            <a:r>
              <a:rPr lang="en-US" dirty="0"/>
              <a:t>examples </a:t>
            </a:r>
            <a:r>
              <a:rPr lang="en-US" dirty="0" smtClean="0"/>
              <a:t>include:</a:t>
            </a:r>
          </a:p>
          <a:p>
            <a:pPr lvl="2"/>
            <a:r>
              <a:rPr lang="en-US" dirty="0" smtClean="0"/>
              <a:t>A </a:t>
            </a:r>
            <a:r>
              <a:rPr lang="en-US" dirty="0"/>
              <a:t>foreign passport not expired more than five </a:t>
            </a:r>
            <a:r>
              <a:rPr lang="en-US" dirty="0" smtClean="0"/>
              <a:t>years</a:t>
            </a:r>
          </a:p>
          <a:p>
            <a:pPr lvl="2"/>
            <a:r>
              <a:rPr lang="en-US" dirty="0" smtClean="0"/>
              <a:t>A secure </a:t>
            </a:r>
            <a:r>
              <a:rPr lang="en-US" dirty="0"/>
              <a:t>driver’s license issued by another state or country not expired more than five </a:t>
            </a:r>
            <a:r>
              <a:rPr lang="en-US" dirty="0" smtClean="0"/>
              <a:t>years</a:t>
            </a:r>
          </a:p>
          <a:p>
            <a:pPr lvl="2"/>
            <a:r>
              <a:rPr lang="en-US" dirty="0" smtClean="0"/>
              <a:t>A </a:t>
            </a:r>
            <a:r>
              <a:rPr lang="en-US" dirty="0"/>
              <a:t>foreign birth </a:t>
            </a:r>
            <a:r>
              <a:rPr lang="en-US" dirty="0" smtClean="0"/>
              <a:t>certificate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028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Required Documents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Proof of Social Security Number or Individual Taxpayer Identification Number </a:t>
            </a:r>
          </a:p>
          <a:p>
            <a:pPr marL="0" indent="0">
              <a:buNone/>
            </a:pPr>
            <a:endParaRPr lang="en-US" altLang="en-US" sz="1200" dirty="0" smtClean="0"/>
          </a:p>
          <a:p>
            <a:pPr marL="457200" lvl="1" indent="0">
              <a:buNone/>
            </a:pPr>
            <a:r>
              <a:rPr lang="en-US" dirty="0" smtClean="0"/>
              <a:t>Common </a:t>
            </a:r>
            <a:r>
              <a:rPr lang="en-US" dirty="0"/>
              <a:t>examples </a:t>
            </a:r>
            <a:r>
              <a:rPr lang="en-US" dirty="0" smtClean="0"/>
              <a:t>include:</a:t>
            </a:r>
          </a:p>
          <a:p>
            <a:pPr lvl="2"/>
            <a:r>
              <a:rPr lang="en-US" dirty="0" smtClean="0"/>
              <a:t>Social Security Card</a:t>
            </a:r>
          </a:p>
          <a:p>
            <a:pPr lvl="2"/>
            <a:r>
              <a:rPr lang="en-US" altLang="en-US" dirty="0" smtClean="0"/>
              <a:t>ITIN Letter</a:t>
            </a:r>
          </a:p>
        </p:txBody>
      </p:sp>
    </p:spTree>
    <p:extLst>
      <p:ext uri="{BB962C8B-B14F-4D97-AF65-F5344CB8AC3E}">
        <p14:creationId xmlns:p14="http://schemas.microsoft.com/office/powerpoint/2010/main" val="282128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Required Documents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71055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Two Proofs of Virginia Residency</a:t>
            </a:r>
          </a:p>
          <a:p>
            <a:pPr marL="0" indent="0">
              <a:buNone/>
            </a:pPr>
            <a:endParaRPr lang="en-US" altLang="en-US" sz="1200" dirty="0" smtClean="0"/>
          </a:p>
          <a:p>
            <a:pPr marL="457200" lvl="1" indent="0">
              <a:buNone/>
            </a:pPr>
            <a:r>
              <a:rPr lang="en-US" dirty="0" smtClean="0"/>
              <a:t>Common </a:t>
            </a:r>
            <a:r>
              <a:rPr lang="en-US" dirty="0"/>
              <a:t>examples </a:t>
            </a:r>
            <a:r>
              <a:rPr lang="en-US" dirty="0" smtClean="0"/>
              <a:t>include:</a:t>
            </a:r>
          </a:p>
          <a:p>
            <a:pPr lvl="2"/>
            <a:r>
              <a:rPr lang="en-US" dirty="0" smtClean="0"/>
              <a:t>A bank or credit card statement</a:t>
            </a:r>
          </a:p>
          <a:p>
            <a:pPr lvl="2"/>
            <a:r>
              <a:rPr lang="en-US" dirty="0" smtClean="0"/>
              <a:t>A mortgage statement or rental lease agreement</a:t>
            </a:r>
          </a:p>
          <a:p>
            <a:pPr lvl="2"/>
            <a:r>
              <a:rPr lang="en-US" dirty="0" smtClean="0"/>
              <a:t>A paystub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r>
              <a:rPr lang="en-US" dirty="0" smtClean="0"/>
              <a:t>The </a:t>
            </a:r>
            <a:r>
              <a:rPr lang="en-US" dirty="0"/>
              <a:t>proof of Virginia residency document must display the applicant’s name and current residential street address, no P.O. boxes.</a:t>
            </a:r>
          </a:p>
        </p:txBody>
      </p:sp>
    </p:spTree>
    <p:extLst>
      <p:ext uri="{BB962C8B-B14F-4D97-AF65-F5344CB8AC3E}">
        <p14:creationId xmlns:p14="http://schemas.microsoft.com/office/powerpoint/2010/main" val="1310413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Required Documents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71055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Documentation of Virginia Tax Return</a:t>
            </a:r>
          </a:p>
          <a:p>
            <a:pPr marL="0" indent="0">
              <a:buNone/>
            </a:pPr>
            <a:endParaRPr lang="en-US" altLang="en-US" sz="1200" dirty="0" smtClean="0"/>
          </a:p>
          <a:p>
            <a:pPr marL="457200" lvl="1" indent="0">
              <a:buNone/>
            </a:pPr>
            <a:r>
              <a:rPr lang="en-US" sz="2400" dirty="0" smtClean="0"/>
              <a:t>A common example:</a:t>
            </a:r>
          </a:p>
          <a:p>
            <a:pPr lvl="2"/>
            <a:r>
              <a:rPr lang="en-US" sz="2000" dirty="0" smtClean="0"/>
              <a:t>A Virginia Resident Form 760 – Individual Income Tax Return – filed within the past 12 months</a:t>
            </a:r>
            <a:endParaRPr lang="en-US" sz="2000" dirty="0"/>
          </a:p>
          <a:p>
            <a:pPr marL="514350" lvl="1" indent="0">
              <a:buNone/>
            </a:pPr>
            <a:endParaRPr lang="en-US" sz="2000" dirty="0" smtClean="0"/>
          </a:p>
          <a:p>
            <a:pPr marL="514350" lvl="1" indent="0">
              <a:buNone/>
            </a:pPr>
            <a:r>
              <a:rPr lang="en-US" sz="2000" dirty="0" smtClean="0"/>
              <a:t>DMV </a:t>
            </a:r>
            <a:r>
              <a:rPr lang="en-US" sz="2000" dirty="0"/>
              <a:t>will verify reported income and deductions with the Virginia Department of </a:t>
            </a:r>
            <a:r>
              <a:rPr lang="en-US" sz="2000" dirty="0" smtClean="0"/>
              <a:t>Taxation.</a:t>
            </a:r>
          </a:p>
          <a:p>
            <a:pPr marL="514350" lvl="1" indent="0">
              <a:buNone/>
            </a:pPr>
            <a:endParaRPr lang="en-US" sz="1800" dirty="0" smtClean="0"/>
          </a:p>
          <a:p>
            <a:pPr marL="514350" lvl="1" indent="0">
              <a:buNone/>
            </a:pPr>
            <a:r>
              <a:rPr lang="en-US" sz="2000" dirty="0" smtClean="0"/>
              <a:t>Dependents </a:t>
            </a:r>
            <a:r>
              <a:rPr lang="en-US" sz="2000" dirty="0"/>
              <a:t>must provide an acceptable Virginia form </a:t>
            </a:r>
            <a:r>
              <a:rPr lang="en-US" sz="2000" b="1" dirty="0"/>
              <a:t>along with</a:t>
            </a:r>
            <a:r>
              <a:rPr lang="en-US" sz="2000" dirty="0"/>
              <a:t> the corresponding federal tax return document filed by their parent or guardian listing them as a dependent and filed in the past 12 months.</a:t>
            </a:r>
          </a:p>
        </p:txBody>
      </p:sp>
    </p:spTree>
    <p:extLst>
      <p:ext uri="{BB962C8B-B14F-4D97-AF65-F5344CB8AC3E}">
        <p14:creationId xmlns:p14="http://schemas.microsoft.com/office/powerpoint/2010/main" val="1443061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Make Your Appointment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dirty="0" smtClean="0"/>
              <a:t>Visit dmvNOW.com to schedule </a:t>
            </a:r>
            <a:r>
              <a:rPr lang="en-US" altLang="en-US" sz="2800" smtClean="0"/>
              <a:t>a knowledge </a:t>
            </a:r>
            <a:r>
              <a:rPr lang="en-US" altLang="en-US" sz="2800" dirty="0" smtClean="0"/>
              <a:t>test</a:t>
            </a:r>
          </a:p>
          <a:p>
            <a:pPr marL="0" indent="0">
              <a:buNone/>
            </a:pPr>
            <a:endParaRPr lang="en-US" altLang="en-US" sz="1600" dirty="0"/>
          </a:p>
          <a:p>
            <a:pPr marL="0" indent="0">
              <a:buNone/>
            </a:pPr>
            <a:r>
              <a:rPr lang="en-US" altLang="en-US" sz="2800" dirty="0" smtClean="0"/>
              <a:t>Knowledge testing is available in 20+ languages, including:</a:t>
            </a:r>
          </a:p>
          <a:p>
            <a:pPr marL="0" indent="0">
              <a:buNone/>
            </a:pPr>
            <a:endParaRPr lang="en-US" altLang="en-US" sz="1050" dirty="0"/>
          </a:p>
          <a:p>
            <a:pPr marL="0" indent="0">
              <a:buNone/>
            </a:pPr>
            <a:r>
              <a:rPr lang="en-US" altLang="en-US" sz="2400" dirty="0" smtClean="0"/>
              <a:t>* Spanish		* Chinese Mandarin		* Russian</a:t>
            </a:r>
          </a:p>
          <a:p>
            <a:pPr marL="0" indent="0">
              <a:buNone/>
            </a:pPr>
            <a:r>
              <a:rPr lang="en-US" altLang="en-US" sz="2400" dirty="0" smtClean="0"/>
              <a:t>* Arabic		* Amharic			* Farsi</a:t>
            </a:r>
          </a:p>
          <a:p>
            <a:pPr marL="0" indent="0">
              <a:buNone/>
            </a:pPr>
            <a:r>
              <a:rPr lang="en-US" altLang="en-US" sz="2400" dirty="0" smtClean="0"/>
              <a:t>* Dari			* French			* Turkish</a:t>
            </a:r>
          </a:p>
          <a:p>
            <a:pPr marL="0" indent="0">
              <a:buNone/>
            </a:pPr>
            <a:r>
              <a:rPr lang="en-US" altLang="en-US" sz="2400" dirty="0" smtClean="0"/>
              <a:t>* Vietnamese		* Nepali			* Urdu</a:t>
            </a:r>
          </a:p>
          <a:p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246989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13444</TotalTime>
  <Words>439</Words>
  <Application>Microsoft Office PowerPoint</Application>
  <PresentationFormat>On-screen Show (4:3)</PresentationFormat>
  <Paragraphs>71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What You Need to Know to Get a Driver Privilege Card in Virginia</vt:lpstr>
      <vt:lpstr>Three Types of Driving Credentials</vt:lpstr>
      <vt:lpstr>Difference Between the Cards</vt:lpstr>
      <vt:lpstr>Requirements for Applying for a DPC</vt:lpstr>
      <vt:lpstr>Required Documents</vt:lpstr>
      <vt:lpstr>Required Documents</vt:lpstr>
      <vt:lpstr>Required Documents</vt:lpstr>
      <vt:lpstr>Required Documents</vt:lpstr>
      <vt:lpstr>Make Your Appointment</vt:lpstr>
      <vt:lpstr>Make Your Appointment</vt:lpstr>
      <vt:lpstr>PowerPoint Presentation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DMVRWD</dc:creator>
  <cp:lastModifiedBy>Brubaker, Brandy (DMV)</cp:lastModifiedBy>
  <cp:revision>35</cp:revision>
  <dcterms:created xsi:type="dcterms:W3CDTF">2010-06-16T14:27:45Z</dcterms:created>
  <dcterms:modified xsi:type="dcterms:W3CDTF">2021-01-25T14:27:28Z</dcterms:modified>
</cp:coreProperties>
</file>